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7" r:id="rId2"/>
    <p:sldId id="260" r:id="rId3"/>
    <p:sldId id="304" r:id="rId4"/>
    <p:sldId id="287" r:id="rId5"/>
    <p:sldId id="299" r:id="rId6"/>
    <p:sldId id="300" r:id="rId7"/>
    <p:sldId id="301" r:id="rId8"/>
    <p:sldId id="302" r:id="rId9"/>
    <p:sldId id="303" r:id="rId10"/>
    <p:sldId id="305" r:id="rId11"/>
    <p:sldId id="306" r:id="rId12"/>
    <p:sldId id="307" r:id="rId13"/>
    <p:sldId id="308" r:id="rId14"/>
    <p:sldId id="294" r:id="rId15"/>
    <p:sldId id="259" r:id="rId16"/>
  </p:sldIdLst>
  <p:sldSz cx="12192000" cy="6858000"/>
  <p:notesSz cx="6858000" cy="9144000"/>
  <p:embeddedFontLst>
    <p:embeddedFont>
      <p:font typeface="HY헤드라인M" panose="0203060000010101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C6D9F1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E806CA-37AC-4992-8F05-01B4AF5B183B}" v="429" dt="2022-05-12T05:17:58.13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304" autoAdjust="0"/>
  </p:normalViewPr>
  <p:slideViewPr>
    <p:cSldViewPr>
      <p:cViewPr varScale="1">
        <p:scale>
          <a:sx n="81" d="100"/>
          <a:sy n="81" d="100"/>
        </p:scale>
        <p:origin x="444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라벨링이 필요한 감정 대분류와 소분류 그리고 감정이 잘 </a:t>
            </a:r>
            <a:r>
              <a:rPr lang="ko-KR" altLang="en-US" dirty="0" err="1"/>
              <a:t>들어난</a:t>
            </a:r>
            <a:r>
              <a:rPr lang="ko-KR" altLang="en-US" dirty="0"/>
              <a:t> 사람문장</a:t>
            </a:r>
            <a:r>
              <a:rPr lang="en-US" altLang="ko-KR" dirty="0"/>
              <a:t>1</a:t>
            </a:r>
            <a:r>
              <a:rPr lang="ko-KR" altLang="en-US" dirty="0"/>
              <a:t>과 사람문장</a:t>
            </a:r>
            <a:r>
              <a:rPr lang="en-US" altLang="ko-KR" dirty="0"/>
              <a:t>2 </a:t>
            </a:r>
            <a:r>
              <a:rPr lang="ko-KR" altLang="en-US" dirty="0"/>
              <a:t>만을 추출하여 </a:t>
            </a:r>
            <a:r>
              <a:rPr lang="en-US" altLang="ko-KR" dirty="0"/>
              <a:t>1</a:t>
            </a:r>
            <a:r>
              <a:rPr lang="ko-KR" altLang="en-US" dirty="0"/>
              <a:t>차 데이터 가공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27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라벨링이 필요한 감정 대분류와 소분류 그리고 감정이 잘 </a:t>
            </a:r>
            <a:r>
              <a:rPr lang="ko-KR" altLang="en-US" dirty="0" err="1"/>
              <a:t>들어난</a:t>
            </a:r>
            <a:r>
              <a:rPr lang="ko-KR" altLang="en-US" dirty="0"/>
              <a:t> 사람문장</a:t>
            </a:r>
            <a:r>
              <a:rPr lang="en-US" altLang="ko-KR" dirty="0"/>
              <a:t>1</a:t>
            </a:r>
            <a:r>
              <a:rPr lang="ko-KR" altLang="en-US" dirty="0"/>
              <a:t>과 사람문장</a:t>
            </a:r>
            <a:r>
              <a:rPr lang="en-US" altLang="ko-KR" dirty="0"/>
              <a:t>2 </a:t>
            </a:r>
            <a:r>
              <a:rPr lang="ko-KR" altLang="en-US" dirty="0"/>
              <a:t>만을 추출하여 </a:t>
            </a:r>
            <a:r>
              <a:rPr lang="en-US" altLang="ko-KR" dirty="0"/>
              <a:t>1</a:t>
            </a:r>
            <a:r>
              <a:rPr lang="ko-KR" altLang="en-US" dirty="0"/>
              <a:t>차 데이터 가공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1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라벨링이 필요한 감정 대분류와 소분류 그리고 감정이 잘 </a:t>
            </a:r>
            <a:r>
              <a:rPr lang="ko-KR" altLang="en-US" dirty="0" err="1"/>
              <a:t>들어난</a:t>
            </a:r>
            <a:r>
              <a:rPr lang="ko-KR" altLang="en-US" dirty="0"/>
              <a:t> 사람문장</a:t>
            </a:r>
            <a:r>
              <a:rPr lang="en-US" altLang="ko-KR" dirty="0"/>
              <a:t>1</a:t>
            </a:r>
            <a:r>
              <a:rPr lang="ko-KR" altLang="en-US" dirty="0"/>
              <a:t>과 사람문장</a:t>
            </a:r>
            <a:r>
              <a:rPr lang="en-US" altLang="ko-KR" dirty="0"/>
              <a:t>2 </a:t>
            </a:r>
            <a:r>
              <a:rPr lang="ko-KR" altLang="en-US" dirty="0"/>
              <a:t>만을 추출하여 </a:t>
            </a:r>
            <a:r>
              <a:rPr lang="en-US" altLang="ko-KR" dirty="0"/>
              <a:t>1</a:t>
            </a:r>
            <a:r>
              <a:rPr lang="ko-KR" altLang="en-US" dirty="0"/>
              <a:t>차 데이터 가공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97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라벨링이 필요한 감정 대분류와 소분류 그리고 감정이 잘 </a:t>
            </a:r>
            <a:r>
              <a:rPr lang="ko-KR" altLang="en-US" dirty="0" err="1"/>
              <a:t>들어난</a:t>
            </a:r>
            <a:r>
              <a:rPr lang="ko-KR" altLang="en-US" dirty="0"/>
              <a:t> 사람문장</a:t>
            </a:r>
            <a:r>
              <a:rPr lang="en-US" altLang="ko-KR" dirty="0"/>
              <a:t>1</a:t>
            </a:r>
            <a:r>
              <a:rPr lang="ko-KR" altLang="en-US" dirty="0"/>
              <a:t>과 사람문장</a:t>
            </a:r>
            <a:r>
              <a:rPr lang="en-US" altLang="ko-KR" dirty="0"/>
              <a:t>2 </a:t>
            </a:r>
            <a:r>
              <a:rPr lang="ko-KR" altLang="en-US" dirty="0"/>
              <a:t>만을 추출하여 </a:t>
            </a:r>
            <a:r>
              <a:rPr lang="en-US" altLang="ko-KR" dirty="0"/>
              <a:t>1</a:t>
            </a:r>
            <a:r>
              <a:rPr lang="ko-KR" altLang="en-US" dirty="0"/>
              <a:t>차 데이터 가공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32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21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라벨링이 필요한 감정 대분류와 소분류 그리고 감정이 잘 </a:t>
            </a:r>
            <a:r>
              <a:rPr lang="ko-KR" altLang="en-US" dirty="0" err="1"/>
              <a:t>들어난</a:t>
            </a:r>
            <a:r>
              <a:rPr lang="ko-KR" altLang="en-US" dirty="0"/>
              <a:t> 사람문장</a:t>
            </a:r>
            <a:r>
              <a:rPr lang="en-US" altLang="ko-KR" dirty="0"/>
              <a:t>1</a:t>
            </a:r>
            <a:r>
              <a:rPr lang="ko-KR" altLang="en-US" dirty="0"/>
              <a:t>과 사람문장</a:t>
            </a:r>
            <a:r>
              <a:rPr lang="en-US" altLang="ko-KR" dirty="0"/>
              <a:t>2 </a:t>
            </a:r>
            <a:r>
              <a:rPr lang="ko-KR" altLang="en-US" dirty="0"/>
              <a:t>만을 추출하여 </a:t>
            </a:r>
            <a:r>
              <a:rPr lang="en-US" altLang="ko-KR" dirty="0"/>
              <a:t>1</a:t>
            </a:r>
            <a:r>
              <a:rPr lang="ko-KR" altLang="en-US" dirty="0"/>
              <a:t>차 데이터 가공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31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라벨링이 필요한 감정 대분류와 소분류 그리고 감정이 잘 </a:t>
            </a:r>
            <a:r>
              <a:rPr lang="ko-KR" altLang="en-US" dirty="0" err="1"/>
              <a:t>들어난</a:t>
            </a:r>
            <a:r>
              <a:rPr lang="ko-KR" altLang="en-US" dirty="0"/>
              <a:t> 사람문장</a:t>
            </a:r>
            <a:r>
              <a:rPr lang="en-US" altLang="ko-KR" dirty="0"/>
              <a:t>1</a:t>
            </a:r>
            <a:r>
              <a:rPr lang="ko-KR" altLang="en-US" dirty="0"/>
              <a:t>과 사람문장</a:t>
            </a:r>
            <a:r>
              <a:rPr lang="en-US" altLang="ko-KR" dirty="0"/>
              <a:t>2 </a:t>
            </a:r>
            <a:r>
              <a:rPr lang="ko-KR" altLang="en-US" dirty="0"/>
              <a:t>만을 추출하여 </a:t>
            </a:r>
            <a:r>
              <a:rPr lang="en-US" altLang="ko-KR" dirty="0"/>
              <a:t>1</a:t>
            </a:r>
            <a:r>
              <a:rPr lang="ko-KR" altLang="en-US" dirty="0"/>
              <a:t>차 데이터 가공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라벨링이 필요한 감정 대분류와 소분류 그리고 감정이 잘 </a:t>
            </a:r>
            <a:r>
              <a:rPr lang="ko-KR" altLang="en-US" dirty="0" err="1"/>
              <a:t>들어난</a:t>
            </a:r>
            <a:r>
              <a:rPr lang="ko-KR" altLang="en-US" dirty="0"/>
              <a:t> 사람문장</a:t>
            </a:r>
            <a:r>
              <a:rPr lang="en-US" altLang="ko-KR" dirty="0"/>
              <a:t>1</a:t>
            </a:r>
            <a:r>
              <a:rPr lang="ko-KR" altLang="en-US" dirty="0"/>
              <a:t>과 사람문장</a:t>
            </a:r>
            <a:r>
              <a:rPr lang="en-US" altLang="ko-KR" dirty="0"/>
              <a:t>2 </a:t>
            </a:r>
            <a:r>
              <a:rPr lang="ko-KR" altLang="en-US" dirty="0"/>
              <a:t>만을 추출하여 </a:t>
            </a:r>
            <a:r>
              <a:rPr lang="en-US" altLang="ko-KR" dirty="0"/>
              <a:t>1</a:t>
            </a:r>
            <a:r>
              <a:rPr lang="ko-KR" altLang="en-US" dirty="0"/>
              <a:t>차 데이터 가공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691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라벨링이 필요한 감정 대분류와 소분류 그리고 감정이 잘 </a:t>
            </a:r>
            <a:r>
              <a:rPr lang="ko-KR" altLang="en-US" dirty="0" err="1"/>
              <a:t>들어난</a:t>
            </a:r>
            <a:r>
              <a:rPr lang="ko-KR" altLang="en-US" dirty="0"/>
              <a:t> 사람문장</a:t>
            </a:r>
            <a:r>
              <a:rPr lang="en-US" altLang="ko-KR" dirty="0"/>
              <a:t>1</a:t>
            </a:r>
            <a:r>
              <a:rPr lang="ko-KR" altLang="en-US" dirty="0"/>
              <a:t>과 사람문장</a:t>
            </a:r>
            <a:r>
              <a:rPr lang="en-US" altLang="ko-KR" dirty="0"/>
              <a:t>2 </a:t>
            </a:r>
            <a:r>
              <a:rPr lang="ko-KR" altLang="en-US" dirty="0"/>
              <a:t>만을 추출하여 </a:t>
            </a:r>
            <a:r>
              <a:rPr lang="en-US" altLang="ko-KR" dirty="0"/>
              <a:t>1</a:t>
            </a:r>
            <a:r>
              <a:rPr lang="ko-KR" altLang="en-US" dirty="0"/>
              <a:t>차 데이터 가공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24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라벨링이 필요한 감정 대분류와 소분류 그리고 감정이 잘 </a:t>
            </a:r>
            <a:r>
              <a:rPr lang="ko-KR" altLang="en-US" dirty="0" err="1"/>
              <a:t>들어난</a:t>
            </a:r>
            <a:r>
              <a:rPr lang="ko-KR" altLang="en-US" dirty="0"/>
              <a:t> 사람문장</a:t>
            </a:r>
            <a:r>
              <a:rPr lang="en-US" altLang="ko-KR" dirty="0"/>
              <a:t>1</a:t>
            </a:r>
            <a:r>
              <a:rPr lang="ko-KR" altLang="en-US" dirty="0"/>
              <a:t>과 사람문장</a:t>
            </a:r>
            <a:r>
              <a:rPr lang="en-US" altLang="ko-KR" dirty="0"/>
              <a:t>2 </a:t>
            </a:r>
            <a:r>
              <a:rPr lang="ko-KR" altLang="en-US" dirty="0"/>
              <a:t>만을 추출하여 </a:t>
            </a:r>
            <a:r>
              <a:rPr lang="en-US" altLang="ko-KR" dirty="0"/>
              <a:t>1</a:t>
            </a:r>
            <a:r>
              <a:rPr lang="ko-KR" altLang="en-US" dirty="0"/>
              <a:t>차 데이터 가공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8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라벨링이 필요한 감정 대분류와 소분류 그리고 감정이 잘 </a:t>
            </a:r>
            <a:r>
              <a:rPr lang="ko-KR" altLang="en-US" dirty="0" err="1"/>
              <a:t>들어난</a:t>
            </a:r>
            <a:r>
              <a:rPr lang="ko-KR" altLang="en-US" dirty="0"/>
              <a:t> 사람문장</a:t>
            </a:r>
            <a:r>
              <a:rPr lang="en-US" altLang="ko-KR" dirty="0"/>
              <a:t>1</a:t>
            </a:r>
            <a:r>
              <a:rPr lang="ko-KR" altLang="en-US" dirty="0"/>
              <a:t>과 사람문장</a:t>
            </a:r>
            <a:r>
              <a:rPr lang="en-US" altLang="ko-KR" dirty="0"/>
              <a:t>2 </a:t>
            </a:r>
            <a:r>
              <a:rPr lang="ko-KR" altLang="en-US" dirty="0"/>
              <a:t>만을 추출하여 </a:t>
            </a:r>
            <a:r>
              <a:rPr lang="en-US" altLang="ko-KR" dirty="0"/>
              <a:t>1</a:t>
            </a:r>
            <a:r>
              <a:rPr lang="ko-KR" altLang="en-US" dirty="0"/>
              <a:t>차 데이터 가공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26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라벨링이 필요한 감정 대분류와 소분류 그리고 감정이 잘 </a:t>
            </a:r>
            <a:r>
              <a:rPr lang="ko-KR" altLang="en-US" dirty="0" err="1"/>
              <a:t>들어난</a:t>
            </a:r>
            <a:r>
              <a:rPr lang="ko-KR" altLang="en-US" dirty="0"/>
              <a:t> 사람문장</a:t>
            </a:r>
            <a:r>
              <a:rPr lang="en-US" altLang="ko-KR" dirty="0"/>
              <a:t>1</a:t>
            </a:r>
            <a:r>
              <a:rPr lang="ko-KR" altLang="en-US" dirty="0"/>
              <a:t>과 사람문장</a:t>
            </a:r>
            <a:r>
              <a:rPr lang="en-US" altLang="ko-KR" dirty="0"/>
              <a:t>2 </a:t>
            </a:r>
            <a:r>
              <a:rPr lang="ko-KR" altLang="en-US" dirty="0"/>
              <a:t>만을 추출하여 </a:t>
            </a:r>
            <a:r>
              <a:rPr lang="en-US" altLang="ko-KR" dirty="0"/>
              <a:t>1</a:t>
            </a:r>
            <a:r>
              <a:rPr lang="ko-KR" altLang="en-US" dirty="0"/>
              <a:t>차 데이터 가공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2022-06-22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2576" y="2844225"/>
            <a:ext cx="87129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pc="-150" dirty="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3500" b="1" spc="-150" dirty="0" err="1">
                <a:solidFill>
                  <a:schemeClr val="bg1"/>
                </a:solidFill>
              </a:rPr>
              <a:t>챗봇</a:t>
            </a:r>
            <a:endParaRPr lang="ko-KR" altLang="en-US" sz="35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72704" y="2276873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제로 베이스 </a:t>
            </a:r>
            <a:r>
              <a:rPr lang="ko-KR" altLang="en-US" sz="1400" b="1" dirty="0" err="1">
                <a:solidFill>
                  <a:schemeClr val="tx2">
                    <a:lumMod val="50000"/>
                  </a:schemeClr>
                </a:solidFill>
              </a:rPr>
              <a:t>데이터사이언스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DBA68-4F65-4CE0-B8C3-BCD3FAB61C16}"/>
              </a:ext>
            </a:extLst>
          </p:cNvPr>
          <p:cNvSpPr txBox="1"/>
          <p:nvPr/>
        </p:nvSpPr>
        <p:spPr>
          <a:xfrm>
            <a:off x="3774212" y="5517232"/>
            <a:ext cx="4643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2022.06.23, 1</a:t>
            </a:r>
            <a:r>
              <a:rPr lang="ko-KR" altLang="en-US" sz="1600" b="1" dirty="0">
                <a:solidFill>
                  <a:schemeClr val="bg1"/>
                </a:solidFill>
              </a:rPr>
              <a:t>조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</a:rPr>
              <a:t>임하은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</a:rPr>
              <a:t>여기현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박효신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장진규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09655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spc="-150" dirty="0"/>
              <a:t>④ 기업의 광고 마케팅 추천 </a:t>
            </a:r>
            <a:endParaRPr lang="en-US" altLang="ko-KR" sz="18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dirty="0"/>
              <a:t>⑤ 지인 추천</a:t>
            </a:r>
            <a:endParaRPr lang="ko-KR" altLang="en-US" sz="1800" spc="-150" dirty="0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65682-B7D0-4915-8BC7-17E4FA3341A7}"/>
              </a:ext>
            </a:extLst>
          </p:cNvPr>
          <p:cNvSpPr txBox="1"/>
          <p:nvPr/>
        </p:nvSpPr>
        <p:spPr>
          <a:xfrm>
            <a:off x="543174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진행상황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3F4A5-5C17-41AF-9FBA-69B4C97E8BF7}"/>
              </a:ext>
            </a:extLst>
          </p:cNvPr>
          <p:cNvSpPr txBox="1"/>
          <p:nvPr/>
        </p:nvSpPr>
        <p:spPr>
          <a:xfrm>
            <a:off x="551384" y="11672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챗봇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4C6C8-6362-4683-A856-A3F8002CEDD2}"/>
              </a:ext>
            </a:extLst>
          </p:cNvPr>
          <p:cNvSpPr/>
          <p:nvPr/>
        </p:nvSpPr>
        <p:spPr>
          <a:xfrm>
            <a:off x="283937" y="271681"/>
            <a:ext cx="1643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데이터 사이언스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기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B3D-C2A5-4493-9936-472661FC87D1}"/>
              </a:ext>
            </a:extLst>
          </p:cNvPr>
          <p:cNvSpPr txBox="1"/>
          <p:nvPr/>
        </p:nvSpPr>
        <p:spPr>
          <a:xfrm>
            <a:off x="9264352" y="29799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1200" dirty="0" err="1">
                <a:solidFill>
                  <a:schemeClr val="bg1"/>
                </a:solidFill>
              </a:rPr>
              <a:t>챗봇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6DF3-1A99-458C-A51E-ABDB77A84725}"/>
              </a:ext>
            </a:extLst>
          </p:cNvPr>
          <p:cNvSpPr txBox="1"/>
          <p:nvPr/>
        </p:nvSpPr>
        <p:spPr>
          <a:xfrm>
            <a:off x="695400" y="141277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</a:t>
            </a:r>
            <a:r>
              <a:rPr lang="ko-KR" altLang="en-US" b="1" spc="-150" dirty="0"/>
              <a:t>응답이 준비된 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521042-0AF5-4148-B7DF-2089B906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821652"/>
            <a:ext cx="10441160" cy="18687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0A6CE8-7080-42E8-B623-66C7E423CDB2}"/>
              </a:ext>
            </a:extLst>
          </p:cNvPr>
          <p:cNvSpPr txBox="1"/>
          <p:nvPr/>
        </p:nvSpPr>
        <p:spPr>
          <a:xfrm>
            <a:off x="695400" y="3789040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</a:t>
            </a:r>
            <a:r>
              <a:rPr lang="ko-KR" altLang="en-US" b="1" spc="-150" dirty="0" err="1"/>
              <a:t>챗봇</a:t>
            </a:r>
            <a:r>
              <a:rPr lang="ko-KR" altLang="en-US" b="1" spc="-150" dirty="0"/>
              <a:t> 모델 </a:t>
            </a:r>
            <a:r>
              <a:rPr lang="en-US" altLang="ko-KR" b="1" spc="-150" dirty="0"/>
              <a:t>transformer </a:t>
            </a:r>
            <a:r>
              <a:rPr lang="ko-KR" altLang="en-US" b="1" spc="-150" dirty="0"/>
              <a:t>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083867-BAD4-4D34-819F-91C8E1B9E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152187"/>
            <a:ext cx="2376264" cy="23110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D7719A-C991-455F-8854-2780C33DA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111" y="4152187"/>
            <a:ext cx="5212353" cy="23110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F42D79-7AEE-49B6-89E7-112B64BD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871" y="4154309"/>
            <a:ext cx="2755895" cy="6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62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09655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spc="-150" dirty="0"/>
              <a:t>④ 기업의 광고 마케팅 추천 </a:t>
            </a:r>
            <a:endParaRPr lang="en-US" altLang="ko-KR" sz="18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dirty="0"/>
              <a:t>⑤ 지인 추천</a:t>
            </a:r>
            <a:endParaRPr lang="ko-KR" altLang="en-US" sz="1800" spc="-150" dirty="0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65682-B7D0-4915-8BC7-17E4FA3341A7}"/>
              </a:ext>
            </a:extLst>
          </p:cNvPr>
          <p:cNvSpPr txBox="1"/>
          <p:nvPr/>
        </p:nvSpPr>
        <p:spPr>
          <a:xfrm>
            <a:off x="543174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진행상황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3F4A5-5C17-41AF-9FBA-69B4C97E8BF7}"/>
              </a:ext>
            </a:extLst>
          </p:cNvPr>
          <p:cNvSpPr txBox="1"/>
          <p:nvPr/>
        </p:nvSpPr>
        <p:spPr>
          <a:xfrm>
            <a:off x="551384" y="11672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챗봇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4C6C8-6362-4683-A856-A3F8002CEDD2}"/>
              </a:ext>
            </a:extLst>
          </p:cNvPr>
          <p:cNvSpPr/>
          <p:nvPr/>
        </p:nvSpPr>
        <p:spPr>
          <a:xfrm>
            <a:off x="283937" y="271681"/>
            <a:ext cx="1643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데이터 사이언스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기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B3D-C2A5-4493-9936-472661FC87D1}"/>
              </a:ext>
            </a:extLst>
          </p:cNvPr>
          <p:cNvSpPr txBox="1"/>
          <p:nvPr/>
        </p:nvSpPr>
        <p:spPr>
          <a:xfrm>
            <a:off x="9264352" y="29799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1200" dirty="0" err="1">
                <a:solidFill>
                  <a:schemeClr val="bg1"/>
                </a:solidFill>
              </a:rPr>
              <a:t>챗봇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6DF3-1A99-458C-A51E-ABDB77A84725}"/>
              </a:ext>
            </a:extLst>
          </p:cNvPr>
          <p:cNvSpPr txBox="1"/>
          <p:nvPr/>
        </p:nvSpPr>
        <p:spPr>
          <a:xfrm>
            <a:off x="695400" y="141277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</a:t>
            </a:r>
            <a:r>
              <a:rPr lang="ko-KR" altLang="en-US" b="1" spc="-150" dirty="0"/>
              <a:t>예측단어를 이용한 문장 응답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ECD59-14B8-4A58-9FCF-97DB847C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805619"/>
            <a:ext cx="4051850" cy="44598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8E6F69-269D-4ABE-9ECD-019969842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6" y="1805619"/>
            <a:ext cx="6381750" cy="1352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794104-1F33-428A-9684-59EB0ACC9A92}"/>
              </a:ext>
            </a:extLst>
          </p:cNvPr>
          <p:cNvSpPr txBox="1"/>
          <p:nvPr/>
        </p:nvSpPr>
        <p:spPr>
          <a:xfrm>
            <a:off x="5164908" y="328872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</a:t>
            </a:r>
            <a:r>
              <a:rPr lang="ko-KR" altLang="en-US" b="1" spc="-150" dirty="0" err="1"/>
              <a:t>챗봇</a:t>
            </a:r>
            <a:r>
              <a:rPr lang="ko-KR" altLang="en-US" b="1" spc="-150" dirty="0"/>
              <a:t> 응답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C1E7A50-4842-471B-8A7A-31FA99AFC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939" y="3635574"/>
            <a:ext cx="2808312" cy="26127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6D4DDB-C4ED-4EB7-B206-FEAB511F0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260" y="3627148"/>
            <a:ext cx="3332385" cy="14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91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09655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spc="-150" dirty="0"/>
              <a:t>④ 기업의 광고 마케팅 추천 </a:t>
            </a:r>
            <a:endParaRPr lang="en-US" altLang="ko-KR" sz="18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dirty="0"/>
              <a:t>⑤ 지인 추천</a:t>
            </a:r>
            <a:endParaRPr lang="ko-KR" altLang="en-US" sz="1800" spc="-150" dirty="0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65682-B7D0-4915-8BC7-17E4FA3341A7}"/>
              </a:ext>
            </a:extLst>
          </p:cNvPr>
          <p:cNvSpPr txBox="1"/>
          <p:nvPr/>
        </p:nvSpPr>
        <p:spPr>
          <a:xfrm>
            <a:off x="543174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제한사항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3F4A5-5C17-41AF-9FBA-69B4C97E8BF7}"/>
              </a:ext>
            </a:extLst>
          </p:cNvPr>
          <p:cNvSpPr txBox="1"/>
          <p:nvPr/>
        </p:nvSpPr>
        <p:spPr>
          <a:xfrm>
            <a:off x="551384" y="11672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제한사항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4C6C8-6362-4683-A856-A3F8002CEDD2}"/>
              </a:ext>
            </a:extLst>
          </p:cNvPr>
          <p:cNvSpPr/>
          <p:nvPr/>
        </p:nvSpPr>
        <p:spPr>
          <a:xfrm>
            <a:off x="283937" y="271681"/>
            <a:ext cx="1643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데이터 사이언스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기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B3D-C2A5-4493-9936-472661FC87D1}"/>
              </a:ext>
            </a:extLst>
          </p:cNvPr>
          <p:cNvSpPr txBox="1"/>
          <p:nvPr/>
        </p:nvSpPr>
        <p:spPr>
          <a:xfrm>
            <a:off x="9264352" y="29799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1200" dirty="0" err="1">
                <a:solidFill>
                  <a:schemeClr val="bg1"/>
                </a:solidFill>
              </a:rPr>
              <a:t>챗봇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6DF3-1A99-458C-A51E-ABDB77A84725}"/>
              </a:ext>
            </a:extLst>
          </p:cNvPr>
          <p:cNvSpPr txBox="1"/>
          <p:nvPr/>
        </p:nvSpPr>
        <p:spPr>
          <a:xfrm>
            <a:off x="695400" y="141277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</a:t>
            </a:r>
            <a:r>
              <a:rPr lang="ko-KR" altLang="en-US" b="1" spc="-150" dirty="0"/>
              <a:t>예측단어를 이용한 문장 응답 함수</a:t>
            </a:r>
          </a:p>
        </p:txBody>
      </p:sp>
    </p:spTree>
    <p:extLst>
      <p:ext uri="{BB962C8B-B14F-4D97-AF65-F5344CB8AC3E}">
        <p14:creationId xmlns:p14="http://schemas.microsoft.com/office/powerpoint/2010/main" val="246622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09655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spc="-150" dirty="0"/>
              <a:t>④ 기업의 광고 마케팅 추천 </a:t>
            </a:r>
            <a:endParaRPr lang="en-US" altLang="ko-KR" sz="18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dirty="0"/>
              <a:t>⑤ 지인 추천</a:t>
            </a:r>
            <a:endParaRPr lang="ko-KR" altLang="en-US" sz="1800" spc="-150" dirty="0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65682-B7D0-4915-8BC7-17E4FA3341A7}"/>
              </a:ext>
            </a:extLst>
          </p:cNvPr>
          <p:cNvSpPr txBox="1"/>
          <p:nvPr/>
        </p:nvSpPr>
        <p:spPr>
          <a:xfrm>
            <a:off x="543174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추가연구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3F4A5-5C17-41AF-9FBA-69B4C97E8BF7}"/>
              </a:ext>
            </a:extLst>
          </p:cNvPr>
          <p:cNvSpPr txBox="1"/>
          <p:nvPr/>
        </p:nvSpPr>
        <p:spPr>
          <a:xfrm>
            <a:off x="551384" y="11672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추가연구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4C6C8-6362-4683-A856-A3F8002CEDD2}"/>
              </a:ext>
            </a:extLst>
          </p:cNvPr>
          <p:cNvSpPr/>
          <p:nvPr/>
        </p:nvSpPr>
        <p:spPr>
          <a:xfrm>
            <a:off x="283937" y="271681"/>
            <a:ext cx="1643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데이터 사이언스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기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B3D-C2A5-4493-9936-472661FC87D1}"/>
              </a:ext>
            </a:extLst>
          </p:cNvPr>
          <p:cNvSpPr txBox="1"/>
          <p:nvPr/>
        </p:nvSpPr>
        <p:spPr>
          <a:xfrm>
            <a:off x="9264352" y="29799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1200" dirty="0" err="1">
                <a:solidFill>
                  <a:schemeClr val="bg1"/>
                </a:solidFill>
              </a:rPr>
              <a:t>챗봇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6DF3-1A99-458C-A51E-ABDB77A84725}"/>
              </a:ext>
            </a:extLst>
          </p:cNvPr>
          <p:cNvSpPr txBox="1"/>
          <p:nvPr/>
        </p:nvSpPr>
        <p:spPr>
          <a:xfrm>
            <a:off x="695400" y="141277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</a:t>
            </a:r>
            <a:r>
              <a:rPr lang="ko-KR" altLang="en-US" b="1" spc="-150" dirty="0"/>
              <a:t>예측단어를 이용한 문장 응답 함수</a:t>
            </a:r>
          </a:p>
        </p:txBody>
      </p:sp>
    </p:spTree>
    <p:extLst>
      <p:ext uri="{BB962C8B-B14F-4D97-AF65-F5344CB8AC3E}">
        <p14:creationId xmlns:p14="http://schemas.microsoft.com/office/powerpoint/2010/main" val="3664251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963" y="3068960"/>
            <a:ext cx="11522075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151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23792" y="25649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Q&amp;A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02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963" y="3068960"/>
            <a:ext cx="11522075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151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23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963" y="578296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DA5E71-B5E8-4AA1-AF72-D45326235A3B}"/>
              </a:ext>
            </a:extLst>
          </p:cNvPr>
          <p:cNvGrpSpPr/>
          <p:nvPr/>
        </p:nvGrpSpPr>
        <p:grpSpPr>
          <a:xfrm>
            <a:off x="2706637" y="1564993"/>
            <a:ext cx="6778725" cy="3728013"/>
            <a:chOff x="1837555" y="1861227"/>
            <a:chExt cx="6778725" cy="372801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8C3B108-EEA1-436B-91B1-98EABA1FD5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7555" y="1861227"/>
              <a:ext cx="1440160" cy="3728013"/>
              <a:chOff x="1919536" y="1791977"/>
              <a:chExt cx="1440160" cy="3728013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919536" y="3284984"/>
                <a:ext cx="1368152" cy="19442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138218" y="1791977"/>
                <a:ext cx="10027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01</a:t>
                </a:r>
                <a:endParaRPr lang="ko-KR" altLang="en-US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2052919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1933990" y="2843644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진행상황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19536" y="3396332"/>
                <a:ext cx="144016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b="1" spc="-150" dirty="0"/>
                  <a:t>방향성</a:t>
                </a:r>
                <a:endParaRPr lang="en-US" altLang="ko-KR" sz="1200" b="1" spc="-150" dirty="0"/>
              </a:p>
              <a:p>
                <a:pPr marL="171450" indent="-171450">
                  <a:buFontTx/>
                  <a:buChar char="-"/>
                </a:pPr>
                <a:endParaRPr lang="en-US" altLang="ko-KR" sz="1200" b="1" spc="-150" dirty="0"/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b="1" spc="-150" dirty="0"/>
                  <a:t>데이터 </a:t>
                </a:r>
                <a:r>
                  <a:rPr lang="ko-KR" altLang="en-US" sz="1200" b="1" spc="-150" dirty="0" err="1"/>
                  <a:t>전처리</a:t>
                </a:r>
                <a:endParaRPr lang="en-US" altLang="ko-KR" sz="1200" b="1" spc="-150" dirty="0"/>
              </a:p>
              <a:p>
                <a:pPr marL="171450" indent="-171450">
                  <a:buFontTx/>
                  <a:buChar char="-"/>
                </a:pPr>
                <a:endParaRPr lang="en-US" altLang="ko-KR" sz="1200" b="1" spc="-150" dirty="0"/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b="1" spc="-150" dirty="0"/>
                  <a:t>토큰화</a:t>
                </a:r>
                <a:endParaRPr lang="en-US" altLang="ko-KR" sz="1200" b="1" spc="-150" dirty="0"/>
              </a:p>
              <a:p>
                <a:endParaRPr lang="en-US" altLang="ko-KR" sz="1200" b="1" spc="-150" dirty="0"/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b="1" spc="-150" dirty="0"/>
                  <a:t>모델 학습</a:t>
                </a:r>
                <a:endParaRPr lang="en-US" altLang="ko-KR" sz="1200" b="1" spc="-150" dirty="0"/>
              </a:p>
              <a:p>
                <a:pPr marL="171450" indent="-171450">
                  <a:buFontTx/>
                  <a:buChar char="-"/>
                </a:pPr>
                <a:endParaRPr lang="en-US" altLang="ko-KR" sz="1200" b="1" spc="-150" dirty="0"/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b="1" spc="-150" dirty="0" err="1"/>
                  <a:t>챗봇</a:t>
                </a:r>
                <a:endParaRPr lang="en-US" altLang="ko-KR" sz="1200" b="1" spc="-150" dirty="0"/>
              </a:p>
              <a:p>
                <a:pPr marL="171450" indent="-171450">
                  <a:buFontTx/>
                  <a:buChar char="-"/>
                </a:pPr>
                <a:endParaRPr lang="en-US" altLang="ko-KR" sz="1200" b="1" spc="-150" dirty="0"/>
              </a:p>
              <a:p>
                <a:pPr marL="171450" indent="-171450">
                  <a:buFontTx/>
                  <a:buChar char="-"/>
                </a:pPr>
                <a:endParaRPr lang="en-US" altLang="ko-KR" sz="1200" b="1" spc="-150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D641192-6508-4308-B72F-24C4FAB7C9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54852" y="1939748"/>
              <a:ext cx="1440945" cy="3399519"/>
              <a:chOff x="3647728" y="1829681"/>
              <a:chExt cx="1440945" cy="3399519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3719736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/>
              <p:cNvSpPr/>
              <p:nvPr/>
            </p:nvSpPr>
            <p:spPr>
              <a:xfrm>
                <a:off x="3647728" y="3284984"/>
                <a:ext cx="1368152" cy="19442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647728" y="3429001"/>
                <a:ext cx="14401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spc="-150" dirty="0"/>
                  <a:t>- </a:t>
                </a:r>
                <a:r>
                  <a:rPr lang="ko-KR" altLang="en-US" sz="1200" b="1" spc="-150" dirty="0"/>
                  <a:t>제한사항</a:t>
                </a:r>
                <a:endParaRPr lang="en-US" altLang="ko-KR" sz="1200" b="1" spc="-15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648513" y="2834444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spc="-150" dirty="0">
                    <a:solidFill>
                      <a:schemeClr val="bg1"/>
                    </a:solidFill>
                    <a:latin typeface="+mj-ea"/>
                  </a:rPr>
                  <a:t>제한사항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3DD539-C430-4977-9101-DCFB2C6B44C5}"/>
                  </a:ext>
                </a:extLst>
              </p:cNvPr>
              <p:cNvSpPr txBox="1"/>
              <p:nvPr/>
            </p:nvSpPr>
            <p:spPr>
              <a:xfrm>
                <a:off x="3801588" y="1829681"/>
                <a:ext cx="10953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02</a:t>
                </a:r>
                <a:endParaRPr lang="ko-KR" altLang="en-US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AB446B-2E8F-440F-AD56-C5C74AFA6D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76501" y="1898931"/>
              <a:ext cx="1368152" cy="3401219"/>
              <a:chOff x="5375920" y="1827981"/>
              <a:chExt cx="1368152" cy="3401219"/>
            </a:xfrm>
          </p:grpSpPr>
          <p:cxnSp>
            <p:nvCxnSpPr>
              <p:cNvPr id="13" name="직선 연결선 12"/>
              <p:cNvCxnSpPr/>
              <p:nvPr/>
            </p:nvCxnSpPr>
            <p:spPr>
              <a:xfrm>
                <a:off x="5447928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/>
              <p:cNvSpPr/>
              <p:nvPr/>
            </p:nvSpPr>
            <p:spPr>
              <a:xfrm>
                <a:off x="5375920" y="3284984"/>
                <a:ext cx="1368152" cy="19442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375920" y="3429001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spc="-150" dirty="0"/>
                  <a:t>- </a:t>
                </a:r>
                <a:r>
                  <a:rPr lang="ko-KR" altLang="en-US" sz="1200" b="1" spc="-150" dirty="0"/>
                  <a:t>파이널 프로젝트</a:t>
                </a:r>
                <a:endParaRPr lang="en-US" altLang="ko-KR" sz="1200" b="1" spc="-15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426722" y="2826230"/>
                <a:ext cx="10554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spc="-150" dirty="0">
                    <a:solidFill>
                      <a:schemeClr val="bg1"/>
                    </a:solidFill>
                    <a:latin typeface="+mj-ea"/>
                  </a:rPr>
                  <a:t>추가연구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A0519E-AF1F-4F2C-9890-A4A6366557F6}"/>
                  </a:ext>
                </a:extLst>
              </p:cNvPr>
              <p:cNvSpPr txBox="1"/>
              <p:nvPr/>
            </p:nvSpPr>
            <p:spPr>
              <a:xfrm>
                <a:off x="5527003" y="1827981"/>
                <a:ext cx="10027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03</a:t>
                </a:r>
                <a:endParaRPr lang="ko-KR" altLang="en-US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5690C8A-18BD-4244-BE80-FB1FA0E22C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8128" y="1887706"/>
              <a:ext cx="1368152" cy="3410744"/>
              <a:chOff x="8832304" y="1818456"/>
              <a:chExt cx="1368152" cy="3410744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32CE8248-0382-4889-BA34-76CD22B43EF3}"/>
                  </a:ext>
                </a:extLst>
              </p:cNvPr>
              <p:cNvCxnSpPr/>
              <p:nvPr/>
            </p:nvCxnSpPr>
            <p:spPr>
              <a:xfrm>
                <a:off x="8904312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20E3518-FAFE-4857-8E46-8A4E23B531F2}"/>
                  </a:ext>
                </a:extLst>
              </p:cNvPr>
              <p:cNvSpPr/>
              <p:nvPr/>
            </p:nvSpPr>
            <p:spPr>
              <a:xfrm>
                <a:off x="8832304" y="3280081"/>
                <a:ext cx="1368152" cy="194911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AE3285-C0BB-4C89-A1AE-B36C077F1CD2}"/>
                  </a:ext>
                </a:extLst>
              </p:cNvPr>
              <p:cNvSpPr txBox="1"/>
              <p:nvPr/>
            </p:nvSpPr>
            <p:spPr>
              <a:xfrm>
                <a:off x="8832304" y="3429001"/>
                <a:ext cx="13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spc="-150" dirty="0"/>
                  <a:t>- Q&amp;A</a:t>
                </a:r>
                <a:endParaRPr lang="ko-KR" altLang="en-US" sz="1200" b="1" spc="-150" dirty="0"/>
              </a:p>
              <a:p>
                <a:endParaRPr lang="en-US" altLang="ko-KR" sz="1200" b="1" spc="-150" dirty="0"/>
              </a:p>
              <a:p>
                <a:endParaRPr lang="en-US" altLang="ko-KR" sz="1200" b="1" spc="-15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C87742-3499-4547-AAAA-50D9EBD7CADA}"/>
                  </a:ext>
                </a:extLst>
              </p:cNvPr>
              <p:cNvSpPr txBox="1"/>
              <p:nvPr/>
            </p:nvSpPr>
            <p:spPr>
              <a:xfrm>
                <a:off x="8832304" y="2799511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spc="-150" dirty="0">
                    <a:solidFill>
                      <a:schemeClr val="bg1"/>
                    </a:solidFill>
                    <a:latin typeface="+mj-ea"/>
                  </a:rPr>
                  <a:t>Q&amp;A</a:t>
                </a:r>
                <a:endParaRPr lang="ko-KR" altLang="en-US" b="1" spc="-150" dirty="0">
                  <a:solidFill>
                    <a:schemeClr val="bg1"/>
                  </a:solidFill>
                  <a:latin typeface="+mj-ea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8C94C28-BD76-402B-80D0-854DF6C9A1E7}"/>
                  </a:ext>
                </a:extLst>
              </p:cNvPr>
              <p:cNvSpPr txBox="1"/>
              <p:nvPr/>
            </p:nvSpPr>
            <p:spPr>
              <a:xfrm>
                <a:off x="9014982" y="1818456"/>
                <a:ext cx="10027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04</a:t>
                </a:r>
                <a:endParaRPr lang="ko-KR" altLang="en-US" sz="54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09655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spc="-150" dirty="0"/>
              <a:t>④ 기업의 광고 마케팅 추천 </a:t>
            </a:r>
            <a:endParaRPr lang="en-US" altLang="ko-KR" sz="18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dirty="0"/>
              <a:t>⑤ 지인 추천</a:t>
            </a:r>
            <a:endParaRPr lang="ko-KR" altLang="en-US" sz="1800" spc="-150" dirty="0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65682-B7D0-4915-8BC7-17E4FA3341A7}"/>
              </a:ext>
            </a:extLst>
          </p:cNvPr>
          <p:cNvSpPr txBox="1"/>
          <p:nvPr/>
        </p:nvSpPr>
        <p:spPr>
          <a:xfrm>
            <a:off x="543174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진행상황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3F4A5-5C17-41AF-9FBA-69B4C97E8BF7}"/>
              </a:ext>
            </a:extLst>
          </p:cNvPr>
          <p:cNvSpPr txBox="1"/>
          <p:nvPr/>
        </p:nvSpPr>
        <p:spPr>
          <a:xfrm>
            <a:off x="551384" y="11672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방향성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4C6C8-6362-4683-A856-A3F8002CEDD2}"/>
              </a:ext>
            </a:extLst>
          </p:cNvPr>
          <p:cNvSpPr/>
          <p:nvPr/>
        </p:nvSpPr>
        <p:spPr>
          <a:xfrm>
            <a:off x="283937" y="271681"/>
            <a:ext cx="1643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데이터 사이언스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기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B3D-C2A5-4493-9936-472661FC87D1}"/>
              </a:ext>
            </a:extLst>
          </p:cNvPr>
          <p:cNvSpPr txBox="1"/>
          <p:nvPr/>
        </p:nvSpPr>
        <p:spPr>
          <a:xfrm>
            <a:off x="9264352" y="29799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1200" dirty="0" err="1">
                <a:solidFill>
                  <a:schemeClr val="bg1"/>
                </a:solidFill>
              </a:rPr>
              <a:t>챗봇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6DF3-1A99-458C-A51E-ABDB77A84725}"/>
              </a:ext>
            </a:extLst>
          </p:cNvPr>
          <p:cNvSpPr txBox="1"/>
          <p:nvPr/>
        </p:nvSpPr>
        <p:spPr>
          <a:xfrm>
            <a:off x="767408" y="2022484"/>
            <a:ext cx="108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</a:t>
            </a:r>
            <a:r>
              <a:rPr lang="ko-KR" altLang="en-US" b="1" spc="-150" dirty="0"/>
              <a:t>일상 대화를 분석하여 그 사람의 감성상태를 분석 하여 이를 통해 </a:t>
            </a:r>
            <a:r>
              <a:rPr lang="ko-KR" altLang="en-US" b="1" spc="-150" dirty="0" err="1"/>
              <a:t>챗봇에서</a:t>
            </a:r>
            <a:r>
              <a:rPr lang="ko-KR" altLang="en-US" b="1" spc="-150" dirty="0"/>
              <a:t> 그 사람의 감성을 </a:t>
            </a:r>
            <a:r>
              <a:rPr lang="ko-KR" altLang="en-US" b="1" spc="-150" dirty="0" err="1"/>
              <a:t>어루어</a:t>
            </a:r>
            <a:r>
              <a:rPr lang="ko-KR" altLang="en-US" b="1" spc="-150" dirty="0"/>
              <a:t> 만져 줄 수 있는 서비스 제공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C6FBF-23AB-4AB4-8C90-12C7A74B34E2}"/>
              </a:ext>
            </a:extLst>
          </p:cNvPr>
          <p:cNvSpPr txBox="1"/>
          <p:nvPr/>
        </p:nvSpPr>
        <p:spPr>
          <a:xfrm>
            <a:off x="767408" y="2889941"/>
            <a:ext cx="936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</a:t>
            </a:r>
            <a:r>
              <a:rPr lang="ko-KR" altLang="en-US" b="1" spc="-150" dirty="0" err="1"/>
              <a:t>챗봇과</a:t>
            </a:r>
            <a:r>
              <a:rPr lang="ko-KR" altLang="en-US" b="1" spc="-150" dirty="0"/>
              <a:t> 대화하며 나의 심리상태를 드러내고 프라이버시한 나만의 심리상담 </a:t>
            </a:r>
            <a:r>
              <a:rPr lang="ko-KR" altLang="en-US" b="1" spc="-150" dirty="0" err="1"/>
              <a:t>챗봇</a:t>
            </a:r>
            <a:endParaRPr lang="ko-KR" altLang="en-US" b="1" spc="-150" dirty="0"/>
          </a:p>
        </p:txBody>
      </p:sp>
      <p:pic>
        <p:nvPicPr>
          <p:cNvPr id="1026" name="Picture 2" descr="챗봇 플랫폼 도구 - 메시징과 봇 인터페이스, 1편">
            <a:extLst>
              <a:ext uri="{FF2B5EF4-FFF2-40B4-BE49-F238E27FC236}">
                <a16:creationId xmlns:a16="http://schemas.microsoft.com/office/drawing/2014/main" id="{6F28BCAC-980D-41CA-86E2-D8731FF13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1" t="5304" r="32281" b="6800"/>
          <a:stretch/>
        </p:blipFill>
        <p:spPr bwMode="auto">
          <a:xfrm>
            <a:off x="7014652" y="3315626"/>
            <a:ext cx="2808312" cy="304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28년까지 연 35%씩 성장&quot;··· 꼭 알아야 할 'AI 챗봇' 상식 - CIO Korea">
            <a:extLst>
              <a:ext uri="{FF2B5EF4-FFF2-40B4-BE49-F238E27FC236}">
                <a16:creationId xmlns:a16="http://schemas.microsoft.com/office/drawing/2014/main" id="{944812B8-647A-4EF3-BE91-109AAABAB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2" r="15224"/>
          <a:stretch/>
        </p:blipFill>
        <p:spPr bwMode="auto">
          <a:xfrm>
            <a:off x="1703512" y="3315626"/>
            <a:ext cx="3737281" cy="304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6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09655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spc="-150" dirty="0"/>
              <a:t>④ 기업의 광고 마케팅 추천 </a:t>
            </a:r>
            <a:endParaRPr lang="en-US" altLang="ko-KR" sz="18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dirty="0"/>
              <a:t>⑤ 지인 추천</a:t>
            </a:r>
            <a:endParaRPr lang="ko-KR" altLang="en-US" sz="1800" spc="-150" dirty="0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65682-B7D0-4915-8BC7-17E4FA3341A7}"/>
              </a:ext>
            </a:extLst>
          </p:cNvPr>
          <p:cNvSpPr txBox="1"/>
          <p:nvPr/>
        </p:nvSpPr>
        <p:spPr>
          <a:xfrm>
            <a:off x="543174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진행상황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3F4A5-5C17-41AF-9FBA-69B4C97E8BF7}"/>
              </a:ext>
            </a:extLst>
          </p:cNvPr>
          <p:cNvSpPr txBox="1"/>
          <p:nvPr/>
        </p:nvSpPr>
        <p:spPr>
          <a:xfrm>
            <a:off x="551384" y="11672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데이터 전 처리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4C6C8-6362-4683-A856-A3F8002CEDD2}"/>
              </a:ext>
            </a:extLst>
          </p:cNvPr>
          <p:cNvSpPr/>
          <p:nvPr/>
        </p:nvSpPr>
        <p:spPr>
          <a:xfrm>
            <a:off x="283937" y="271681"/>
            <a:ext cx="1643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데이터 사이언스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기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B3D-C2A5-4493-9936-472661FC87D1}"/>
              </a:ext>
            </a:extLst>
          </p:cNvPr>
          <p:cNvSpPr txBox="1"/>
          <p:nvPr/>
        </p:nvSpPr>
        <p:spPr>
          <a:xfrm>
            <a:off x="9264352" y="29799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1200" dirty="0" err="1">
                <a:solidFill>
                  <a:schemeClr val="bg1"/>
                </a:solidFill>
              </a:rPr>
              <a:t>챗봇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6DF3-1A99-458C-A51E-ABDB77A84725}"/>
              </a:ext>
            </a:extLst>
          </p:cNvPr>
          <p:cNvSpPr txBox="1"/>
          <p:nvPr/>
        </p:nvSpPr>
        <p:spPr>
          <a:xfrm>
            <a:off x="695400" y="141277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</a:t>
            </a:r>
            <a:r>
              <a:rPr lang="ko-KR" altLang="en-US" b="1" spc="-150" dirty="0"/>
              <a:t>데이터 원본</a:t>
            </a:r>
            <a:r>
              <a:rPr lang="en-US" altLang="ko-KR" b="1" spc="-150" dirty="0"/>
              <a:t> </a:t>
            </a:r>
            <a:endParaRPr lang="ko-KR" altLang="en-US" b="1" spc="-1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144C52-9763-40FB-A010-69513C51A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730900"/>
            <a:ext cx="10073021" cy="29222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0DC6FBF-23AB-4AB4-8C90-12C7A74B34E2}"/>
              </a:ext>
            </a:extLst>
          </p:cNvPr>
          <p:cNvSpPr txBox="1"/>
          <p:nvPr/>
        </p:nvSpPr>
        <p:spPr>
          <a:xfrm>
            <a:off x="767408" y="4687801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1</a:t>
            </a:r>
            <a:r>
              <a:rPr lang="ko-KR" altLang="en-US" b="1" spc="-150" dirty="0"/>
              <a:t>차 데이터 가공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4C225-7CB9-4DA1-B7D6-58702298C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5073158"/>
            <a:ext cx="10073021" cy="1358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09655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spc="-150" dirty="0"/>
              <a:t>④ 기업의 광고 마케팅 추천 </a:t>
            </a:r>
            <a:endParaRPr lang="en-US" altLang="ko-KR" sz="18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dirty="0"/>
              <a:t>⑤ 지인 추천</a:t>
            </a:r>
            <a:endParaRPr lang="ko-KR" altLang="en-US" sz="1800" spc="-150" dirty="0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65682-B7D0-4915-8BC7-17E4FA3341A7}"/>
              </a:ext>
            </a:extLst>
          </p:cNvPr>
          <p:cNvSpPr txBox="1"/>
          <p:nvPr/>
        </p:nvSpPr>
        <p:spPr>
          <a:xfrm>
            <a:off x="543174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진행상황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3F4A5-5C17-41AF-9FBA-69B4C97E8BF7}"/>
              </a:ext>
            </a:extLst>
          </p:cNvPr>
          <p:cNvSpPr txBox="1"/>
          <p:nvPr/>
        </p:nvSpPr>
        <p:spPr>
          <a:xfrm>
            <a:off x="551384" y="11672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데이터 전 처리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4C6C8-6362-4683-A856-A3F8002CEDD2}"/>
              </a:ext>
            </a:extLst>
          </p:cNvPr>
          <p:cNvSpPr/>
          <p:nvPr/>
        </p:nvSpPr>
        <p:spPr>
          <a:xfrm>
            <a:off x="283937" y="271681"/>
            <a:ext cx="1643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데이터 사이언스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기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B3D-C2A5-4493-9936-472661FC87D1}"/>
              </a:ext>
            </a:extLst>
          </p:cNvPr>
          <p:cNvSpPr txBox="1"/>
          <p:nvPr/>
        </p:nvSpPr>
        <p:spPr>
          <a:xfrm>
            <a:off x="9264352" y="29799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1200" dirty="0" err="1">
                <a:solidFill>
                  <a:schemeClr val="bg1"/>
                </a:solidFill>
              </a:rPr>
              <a:t>챗봇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6DF3-1A99-458C-A51E-ABDB77A84725}"/>
              </a:ext>
            </a:extLst>
          </p:cNvPr>
          <p:cNvSpPr txBox="1"/>
          <p:nvPr/>
        </p:nvSpPr>
        <p:spPr>
          <a:xfrm>
            <a:off x="695400" y="177281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</a:t>
            </a:r>
            <a:r>
              <a:rPr lang="ko-KR" altLang="en-US" b="1" spc="-150" dirty="0"/>
              <a:t>감정이 애매한 당황 대분류 삭제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C6FBF-23AB-4AB4-8C90-12C7A74B34E2}"/>
              </a:ext>
            </a:extLst>
          </p:cNvPr>
          <p:cNvSpPr txBox="1"/>
          <p:nvPr/>
        </p:nvSpPr>
        <p:spPr>
          <a:xfrm>
            <a:off x="767408" y="3899637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</a:t>
            </a:r>
            <a:r>
              <a:rPr lang="ko-KR" altLang="en-US" b="1" spc="-150" dirty="0"/>
              <a:t>감정 대분류에 기초한 </a:t>
            </a:r>
            <a:r>
              <a:rPr lang="ko-KR" altLang="en-US" b="1" spc="-150" dirty="0" err="1"/>
              <a:t>라벨링</a:t>
            </a:r>
            <a:endParaRPr lang="ko-KR" altLang="en-US" b="1" spc="-1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DA4507-3B61-4549-AC1F-71344335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142148"/>
            <a:ext cx="10393706" cy="1376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C42CAC-AA6F-4B11-9FDC-75D1DDD0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4303634"/>
            <a:ext cx="10393706" cy="12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7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09655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spc="-150" dirty="0"/>
              <a:t>④ 기업의 광고 마케팅 추천 </a:t>
            </a:r>
            <a:endParaRPr lang="en-US" altLang="ko-KR" sz="18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dirty="0"/>
              <a:t>⑤ 지인 추천</a:t>
            </a:r>
            <a:endParaRPr lang="ko-KR" altLang="en-US" sz="1800" spc="-150" dirty="0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65682-B7D0-4915-8BC7-17E4FA3341A7}"/>
              </a:ext>
            </a:extLst>
          </p:cNvPr>
          <p:cNvSpPr txBox="1"/>
          <p:nvPr/>
        </p:nvSpPr>
        <p:spPr>
          <a:xfrm>
            <a:off x="543174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진행상황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3F4A5-5C17-41AF-9FBA-69B4C97E8BF7}"/>
              </a:ext>
            </a:extLst>
          </p:cNvPr>
          <p:cNvSpPr txBox="1"/>
          <p:nvPr/>
        </p:nvSpPr>
        <p:spPr>
          <a:xfrm>
            <a:off x="551384" y="11672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토큰화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4C6C8-6362-4683-A856-A3F8002CEDD2}"/>
              </a:ext>
            </a:extLst>
          </p:cNvPr>
          <p:cNvSpPr/>
          <p:nvPr/>
        </p:nvSpPr>
        <p:spPr>
          <a:xfrm>
            <a:off x="283937" y="271681"/>
            <a:ext cx="1643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데이터 사이언스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기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B3D-C2A5-4493-9936-472661FC87D1}"/>
              </a:ext>
            </a:extLst>
          </p:cNvPr>
          <p:cNvSpPr txBox="1"/>
          <p:nvPr/>
        </p:nvSpPr>
        <p:spPr>
          <a:xfrm>
            <a:off x="9264352" y="29799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1200" dirty="0" err="1">
                <a:solidFill>
                  <a:schemeClr val="bg1"/>
                </a:solidFill>
              </a:rPr>
              <a:t>챗봇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6DF3-1A99-458C-A51E-ABDB77A84725}"/>
              </a:ext>
            </a:extLst>
          </p:cNvPr>
          <p:cNvSpPr txBox="1"/>
          <p:nvPr/>
        </p:nvSpPr>
        <p:spPr>
          <a:xfrm>
            <a:off x="695400" y="1556792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</a:t>
            </a:r>
            <a:r>
              <a:rPr lang="ko-KR" altLang="en-US" b="1" spc="-150" dirty="0" err="1"/>
              <a:t>불용어</a:t>
            </a:r>
            <a:r>
              <a:rPr lang="ko-KR" altLang="en-US" b="1" spc="-150" dirty="0"/>
              <a:t> 제거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92CC06-9E77-47D2-898B-5991C29A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79" y="1922934"/>
            <a:ext cx="10125834" cy="21164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451C1D-7BF9-43BB-AED8-EA52F84E04D8}"/>
              </a:ext>
            </a:extLst>
          </p:cNvPr>
          <p:cNvSpPr txBox="1"/>
          <p:nvPr/>
        </p:nvSpPr>
        <p:spPr>
          <a:xfrm>
            <a:off x="695400" y="4169897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</a:t>
            </a:r>
            <a:r>
              <a:rPr lang="ko-KR" altLang="en-US" b="1" spc="-150" dirty="0"/>
              <a:t>형태소화 된 단어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132BB2-4092-46EA-909F-22143FD2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79" y="4567875"/>
            <a:ext cx="10125834" cy="12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4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09655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spc="-150" dirty="0"/>
              <a:t>④ 기업의 광고 마케팅 추천 </a:t>
            </a:r>
            <a:endParaRPr lang="en-US" altLang="ko-KR" sz="18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dirty="0"/>
              <a:t>⑤ 지인 추천</a:t>
            </a:r>
            <a:endParaRPr lang="ko-KR" altLang="en-US" sz="1800" spc="-150" dirty="0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65682-B7D0-4915-8BC7-17E4FA3341A7}"/>
              </a:ext>
            </a:extLst>
          </p:cNvPr>
          <p:cNvSpPr txBox="1"/>
          <p:nvPr/>
        </p:nvSpPr>
        <p:spPr>
          <a:xfrm>
            <a:off x="543174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진행상황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3F4A5-5C17-41AF-9FBA-69B4C97E8BF7}"/>
              </a:ext>
            </a:extLst>
          </p:cNvPr>
          <p:cNvSpPr txBox="1"/>
          <p:nvPr/>
        </p:nvSpPr>
        <p:spPr>
          <a:xfrm>
            <a:off x="551384" y="11672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토큰화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4C6C8-6362-4683-A856-A3F8002CEDD2}"/>
              </a:ext>
            </a:extLst>
          </p:cNvPr>
          <p:cNvSpPr/>
          <p:nvPr/>
        </p:nvSpPr>
        <p:spPr>
          <a:xfrm>
            <a:off x="283937" y="271681"/>
            <a:ext cx="1643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데이터 사이언스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기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B3D-C2A5-4493-9936-472661FC87D1}"/>
              </a:ext>
            </a:extLst>
          </p:cNvPr>
          <p:cNvSpPr txBox="1"/>
          <p:nvPr/>
        </p:nvSpPr>
        <p:spPr>
          <a:xfrm>
            <a:off x="9264352" y="29799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1200" dirty="0" err="1">
                <a:solidFill>
                  <a:schemeClr val="bg1"/>
                </a:solidFill>
              </a:rPr>
              <a:t>챗봇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6DF3-1A99-458C-A51E-ABDB77A84725}"/>
              </a:ext>
            </a:extLst>
          </p:cNvPr>
          <p:cNvSpPr txBox="1"/>
          <p:nvPr/>
        </p:nvSpPr>
        <p:spPr>
          <a:xfrm>
            <a:off x="695400" y="1556792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</a:t>
            </a:r>
            <a:r>
              <a:rPr lang="ko-KR" altLang="en-US" b="1" spc="-150" dirty="0"/>
              <a:t>등장 빈도가 적은 단어 배제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00B0C5-E42E-4BFF-A621-6E13FCCC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973272"/>
            <a:ext cx="10369152" cy="3211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644C42-5C50-49D0-84A6-48A519303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5153275"/>
            <a:ext cx="10369152" cy="1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4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09655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spc="-150" dirty="0"/>
              <a:t>④ 기업의 광고 마케팅 추천 </a:t>
            </a:r>
            <a:endParaRPr lang="en-US" altLang="ko-KR" sz="18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dirty="0"/>
              <a:t>⑤ 지인 추천</a:t>
            </a:r>
            <a:endParaRPr lang="ko-KR" altLang="en-US" sz="1800" spc="-150" dirty="0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65682-B7D0-4915-8BC7-17E4FA3341A7}"/>
              </a:ext>
            </a:extLst>
          </p:cNvPr>
          <p:cNvSpPr txBox="1"/>
          <p:nvPr/>
        </p:nvSpPr>
        <p:spPr>
          <a:xfrm>
            <a:off x="543174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진행상황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3F4A5-5C17-41AF-9FBA-69B4C97E8BF7}"/>
              </a:ext>
            </a:extLst>
          </p:cNvPr>
          <p:cNvSpPr txBox="1"/>
          <p:nvPr/>
        </p:nvSpPr>
        <p:spPr>
          <a:xfrm>
            <a:off x="551384" y="11672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모델 학습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4C6C8-6362-4683-A856-A3F8002CEDD2}"/>
              </a:ext>
            </a:extLst>
          </p:cNvPr>
          <p:cNvSpPr/>
          <p:nvPr/>
        </p:nvSpPr>
        <p:spPr>
          <a:xfrm>
            <a:off x="283937" y="271681"/>
            <a:ext cx="1643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데이터 사이언스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기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B3D-C2A5-4493-9936-472661FC87D1}"/>
              </a:ext>
            </a:extLst>
          </p:cNvPr>
          <p:cNvSpPr txBox="1"/>
          <p:nvPr/>
        </p:nvSpPr>
        <p:spPr>
          <a:xfrm>
            <a:off x="9264352" y="29799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1200" dirty="0" err="1">
                <a:solidFill>
                  <a:schemeClr val="bg1"/>
                </a:solidFill>
              </a:rPr>
              <a:t>챗봇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6DF3-1A99-458C-A51E-ABDB77A84725}"/>
              </a:ext>
            </a:extLst>
          </p:cNvPr>
          <p:cNvSpPr txBox="1"/>
          <p:nvPr/>
        </p:nvSpPr>
        <p:spPr>
          <a:xfrm>
            <a:off x="695400" y="1556792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LSTM</a:t>
            </a:r>
            <a:endParaRPr lang="ko-KR" altLang="en-US" b="1" spc="-1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C8DF31-6CA4-4FAC-9563-728871FBF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65"/>
          <a:stretch/>
        </p:blipFill>
        <p:spPr>
          <a:xfrm>
            <a:off x="1105638" y="1988840"/>
            <a:ext cx="4126266" cy="101686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90540A-7BD4-47F2-ACE6-F8A9416FF1D8}"/>
              </a:ext>
            </a:extLst>
          </p:cNvPr>
          <p:cNvGrpSpPr/>
          <p:nvPr/>
        </p:nvGrpSpPr>
        <p:grpSpPr>
          <a:xfrm>
            <a:off x="1037321" y="3212976"/>
            <a:ext cx="9770920" cy="1538725"/>
            <a:chOff x="1037321" y="3330435"/>
            <a:chExt cx="9770920" cy="15387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DCBC671-FBDF-41EF-8AA4-49C3A714E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5645"/>
            <a:stretch/>
          </p:blipFill>
          <p:spPr>
            <a:xfrm>
              <a:off x="1383759" y="3715582"/>
              <a:ext cx="4407749" cy="11535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914F17-CA1B-41BA-8EB6-4D6CB4CD2682}"/>
                </a:ext>
              </a:extLst>
            </p:cNvPr>
            <p:cNvSpPr txBox="1"/>
            <p:nvPr/>
          </p:nvSpPr>
          <p:spPr>
            <a:xfrm>
              <a:off x="1037321" y="3330435"/>
              <a:ext cx="453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50" dirty="0"/>
                <a:t>1-1) </a:t>
              </a:r>
              <a:r>
                <a:rPr lang="ko-KR" altLang="en-US" b="1" spc="-150" dirty="0"/>
                <a:t>맞춘 예측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30265DF-B123-42FD-BC38-610B10F4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9728" y="3699768"/>
              <a:ext cx="4988513" cy="115791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B1DA38-E512-4E20-BD70-C2ED0E4BE54F}"/>
              </a:ext>
            </a:extLst>
          </p:cNvPr>
          <p:cNvSpPr txBox="1"/>
          <p:nvPr/>
        </p:nvSpPr>
        <p:spPr>
          <a:xfrm>
            <a:off x="1055440" y="494116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1-2) </a:t>
            </a:r>
            <a:r>
              <a:rPr lang="ko-KR" altLang="en-US" b="1" spc="-150" dirty="0"/>
              <a:t>틀린 예측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8A68BBB-B94C-4BA1-BAE7-4C3C891D9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759" y="5344115"/>
            <a:ext cx="4407749" cy="9767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339FE6-0AFA-416D-A46E-753E80981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9729" y="5344115"/>
            <a:ext cx="4164704" cy="98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0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09655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spc="-150" dirty="0"/>
              <a:t>④ 기업의 광고 마케팅 추천 </a:t>
            </a:r>
            <a:endParaRPr lang="en-US" altLang="ko-KR" sz="1800" b="1" spc="-150" dirty="0"/>
          </a:p>
          <a:p>
            <a:pPr marL="265113" indent="-265113" fontAlgn="base">
              <a:lnSpc>
                <a:spcPct val="150000"/>
              </a:lnSpc>
            </a:pPr>
            <a:r>
              <a:rPr lang="ko-KR" altLang="en-US" sz="1800" b="1" dirty="0"/>
              <a:t>⑤ 지인 추천</a:t>
            </a:r>
            <a:endParaRPr lang="ko-KR" altLang="en-US" sz="1800" spc="-150" dirty="0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65682-B7D0-4915-8BC7-17E4FA3341A7}"/>
              </a:ext>
            </a:extLst>
          </p:cNvPr>
          <p:cNvSpPr txBox="1"/>
          <p:nvPr/>
        </p:nvSpPr>
        <p:spPr>
          <a:xfrm>
            <a:off x="543174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진행상황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3F4A5-5C17-41AF-9FBA-69B4C97E8BF7}"/>
              </a:ext>
            </a:extLst>
          </p:cNvPr>
          <p:cNvSpPr txBox="1"/>
          <p:nvPr/>
        </p:nvSpPr>
        <p:spPr>
          <a:xfrm>
            <a:off x="551384" y="11672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모델 학습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4C6C8-6362-4683-A856-A3F8002CEDD2}"/>
              </a:ext>
            </a:extLst>
          </p:cNvPr>
          <p:cNvSpPr/>
          <p:nvPr/>
        </p:nvSpPr>
        <p:spPr>
          <a:xfrm>
            <a:off x="283937" y="271681"/>
            <a:ext cx="1643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데이터 사이언스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기 </a:t>
            </a:r>
            <a:r>
              <a:rPr lang="en-US" altLang="ko-KR" sz="1200" b="1" spc="-150" dirty="0">
                <a:solidFill>
                  <a:schemeClr val="bg1"/>
                </a:solidFill>
              </a:rPr>
              <a:t>1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74B3D-C2A5-4493-9936-472661FC87D1}"/>
              </a:ext>
            </a:extLst>
          </p:cNvPr>
          <p:cNvSpPr txBox="1"/>
          <p:nvPr/>
        </p:nvSpPr>
        <p:spPr>
          <a:xfrm>
            <a:off x="9264352" y="29799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감성분석을 통한 심리안정 </a:t>
            </a:r>
            <a:r>
              <a:rPr lang="ko-KR" altLang="en-US" sz="1200" dirty="0" err="1">
                <a:solidFill>
                  <a:schemeClr val="bg1"/>
                </a:solidFill>
              </a:rPr>
              <a:t>챗봇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6DF3-1A99-458C-A51E-ABDB77A84725}"/>
              </a:ext>
            </a:extLst>
          </p:cNvPr>
          <p:cNvSpPr txBox="1"/>
          <p:nvPr/>
        </p:nvSpPr>
        <p:spPr>
          <a:xfrm>
            <a:off x="695400" y="1556792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1D CNN</a:t>
            </a:r>
            <a:endParaRPr lang="ko-KR" altLang="en-US" b="1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14F17-CA1B-41BA-8EB6-4D6CB4CD2682}"/>
              </a:ext>
            </a:extLst>
          </p:cNvPr>
          <p:cNvSpPr txBox="1"/>
          <p:nvPr/>
        </p:nvSpPr>
        <p:spPr>
          <a:xfrm>
            <a:off x="1037321" y="321297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2-1) </a:t>
            </a:r>
            <a:r>
              <a:rPr lang="ko-KR" altLang="en-US" b="1" spc="-150" dirty="0"/>
              <a:t>맞춘 예측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1DA38-E512-4E20-BD70-C2ED0E4BE54F}"/>
              </a:ext>
            </a:extLst>
          </p:cNvPr>
          <p:cNvSpPr txBox="1"/>
          <p:nvPr/>
        </p:nvSpPr>
        <p:spPr>
          <a:xfrm>
            <a:off x="1055440" y="465313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2-2) </a:t>
            </a:r>
            <a:r>
              <a:rPr lang="ko-KR" altLang="en-US" b="1" spc="-150" dirty="0"/>
              <a:t>틀린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16B62D-3C70-49C9-963F-71195EB0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37" y="1945363"/>
            <a:ext cx="5062371" cy="12543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120BD8-1D18-4ED8-9168-680C7693A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3536438"/>
            <a:ext cx="3828118" cy="9585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3E5FB6-DB6A-4840-9294-ECCCD3CE7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433" y="3541262"/>
            <a:ext cx="3133775" cy="94891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C1E5D06-0D5B-430C-B327-05B33F578D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53"/>
          <a:stretch/>
        </p:blipFill>
        <p:spPr>
          <a:xfrm>
            <a:off x="7686087" y="3541262"/>
            <a:ext cx="4026537" cy="9489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F7AFBA7-1C2C-48EE-8000-2C72234F1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464" y="5074391"/>
            <a:ext cx="4464496" cy="10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680</Words>
  <Application>Microsoft Office PowerPoint</Application>
  <PresentationFormat>와이드스크린</PresentationFormat>
  <Paragraphs>153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맑은 고딕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장진규</cp:lastModifiedBy>
  <cp:revision>80</cp:revision>
  <dcterms:created xsi:type="dcterms:W3CDTF">2016-11-03T20:47:04Z</dcterms:created>
  <dcterms:modified xsi:type="dcterms:W3CDTF">2022-06-22T06:30:22Z</dcterms:modified>
</cp:coreProperties>
</file>